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749647" y="1569690"/>
            <a:ext cx="5644706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4200"/>
              </a:lnSpc>
              <a:spcAft>
                <a:spcPts val="1800"/>
              </a:spcAft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Browser Tab Manager</a:t>
            </a:r>
            <a:endParaRPr lang="en-US" sz="4200" dirty="0"/>
          </a:p>
        </p:txBody>
      </p:sp>
      <p:sp>
        <p:nvSpPr>
          <p:cNvPr id="3" name="Text 1"/>
          <p:cNvSpPr/>
          <p:nvPr/>
        </p:nvSpPr>
        <p:spPr>
          <a:xfrm>
            <a:off x="1128918" y="2331690"/>
            <a:ext cx="6886164" cy="4266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3360"/>
              </a:lnSpc>
              <a:spcBef>
                <a:spcPts val="300"/>
              </a:spcBef>
              <a:spcAft>
                <a:spcPts val="3600"/>
              </a:spcAft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Deep Dive Analysis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128918" y="3215580"/>
            <a:ext cx="6886164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52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Flutter Web Application for Managing Tabs, Bookmarks &amp; History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4206812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spcAft>
                <a:spcPts val="1800"/>
              </a:spcAft>
              <a:buNone/>
            </a:pPr>
            <a:r>
              <a:rPr lang="en-US" sz="3000" b="1" dirty="0">
                <a:solidFill>
                  <a:srgbClr val="0175C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Project Structure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57200" y="1066800"/>
            <a:ext cx="4080510" cy="2513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80"/>
              </a:lnSpc>
              <a:spcAft>
                <a:spcPts val="900"/>
              </a:spcAft>
              <a:buNone/>
            </a:pPr>
            <a:r>
              <a:rPr lang="en-US" sz="165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Core Components</a:t>
            </a:r>
            <a:endParaRPr lang="en-US" sz="1650" dirty="0"/>
          </a:p>
        </p:txBody>
      </p:sp>
      <p:sp>
        <p:nvSpPr>
          <p:cNvPr id="4" name="Text 2"/>
          <p:cNvSpPr/>
          <p:nvPr/>
        </p:nvSpPr>
        <p:spPr>
          <a:xfrm>
            <a:off x="457200" y="1584871"/>
            <a:ext cx="4000500" cy="1837879"/>
          </a:xfrm>
          <a:prstGeom prst="rect">
            <a:avLst/>
          </a:prstGeom>
          <a:noFill/>
          <a:ln/>
        </p:spPr>
        <p:txBody>
          <a:bodyPr wrap="square" lIns="142875" tIns="0" rIns="0" bIns="0" rtlCol="0" anchor="t"/>
          <a:lstStyle/>
          <a:p>
            <a:pPr algn="l" marL="142875" indent="-142875">
              <a:lnSpc>
                <a:spcPts val="2040"/>
              </a:lnSpc>
              <a:spcAft>
                <a:spcPts val="600"/>
              </a:spcAft>
              <a:buSzPct val="100000"/>
              <a:buChar char="•"/>
            </a:pPr>
            <a:r>
              <a:rPr lang="en-US" sz="12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structures</a:t>
            </a:r>
            <a:endParaRPr lang="en-US" sz="1275" dirty="0"/>
          </a:p>
          <a:p>
            <a:pPr algn="l" marL="142875" indent="-142875">
              <a:lnSpc>
                <a:spcPts val="2040"/>
              </a:lnSpc>
              <a:spcAft>
                <a:spcPts val="600"/>
              </a:spcAft>
              <a:buSzPct val="100000"/>
              <a:buChar char="•"/>
            </a:pPr>
            <a:r>
              <a:rPr lang="en-US" sz="12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Business logic</a:t>
            </a:r>
            <a:endParaRPr lang="en-US" sz="1275" dirty="0"/>
          </a:p>
          <a:p>
            <a:pPr algn="l" marL="142875" indent="-142875">
              <a:lnSpc>
                <a:spcPts val="2040"/>
              </a:lnSpc>
              <a:spcAft>
                <a:spcPts val="600"/>
              </a:spcAft>
              <a:buSzPct val="100000"/>
              <a:buChar char="•"/>
            </a:pPr>
            <a:r>
              <a:rPr lang="en-US" sz="12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Reusable UI</a:t>
            </a:r>
            <a:endParaRPr lang="en-US" sz="1275" dirty="0"/>
          </a:p>
          <a:p>
            <a:pPr algn="l" marL="142875" indent="-142875">
              <a:lnSpc>
                <a:spcPts val="2040"/>
              </a:lnSpc>
              <a:spcAft>
                <a:spcPts val="600"/>
              </a:spcAft>
              <a:buSzPct val="100000"/>
              <a:buChar char="•"/>
            </a:pPr>
            <a:r>
              <a:rPr lang="en-US" sz="12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Main views</a:t>
            </a:r>
            <a:endParaRPr lang="en-US" sz="1275" dirty="0"/>
          </a:p>
          <a:p>
            <a:pPr algn="l" marL="142875" indent="-142875">
              <a:lnSpc>
                <a:spcPts val="2040"/>
              </a:lnSpc>
              <a:spcAft>
                <a:spcPts val="600"/>
              </a:spcAft>
              <a:buSzPct val="100000"/>
              <a:buChar char="•"/>
            </a:pPr>
            <a:r>
              <a:rPr lang="en-US" sz="12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Configuration</a:t>
            </a:r>
            <a:endParaRPr lang="en-US" sz="1275" dirty="0"/>
          </a:p>
        </p:txBody>
      </p:sp>
      <p:sp>
        <p:nvSpPr>
          <p:cNvPr id="5" name="Text 3"/>
          <p:cNvSpPr/>
          <p:nvPr/>
        </p:nvSpPr>
        <p:spPr>
          <a:xfrm>
            <a:off x="4686300" y="1066800"/>
            <a:ext cx="4080510" cy="2513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80"/>
              </a:lnSpc>
              <a:spcAft>
                <a:spcPts val="900"/>
              </a:spcAft>
              <a:buNone/>
            </a:pPr>
            <a:r>
              <a:rPr lang="en-US" sz="165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Files</a:t>
            </a:r>
            <a:endParaRPr lang="en-US" sz="1650" dirty="0"/>
          </a:p>
        </p:txBody>
      </p:sp>
      <p:sp>
        <p:nvSpPr>
          <p:cNvPr id="6" name="Text 4"/>
          <p:cNvSpPr/>
          <p:nvPr/>
        </p:nvSpPr>
        <p:spPr>
          <a:xfrm>
            <a:off x="4686300" y="1584871"/>
            <a:ext cx="4000500" cy="1837879"/>
          </a:xfrm>
          <a:prstGeom prst="rect">
            <a:avLst/>
          </a:prstGeom>
          <a:noFill/>
          <a:ln/>
        </p:spPr>
        <p:txBody>
          <a:bodyPr wrap="square" lIns="142875" tIns="0" rIns="0" bIns="0" rtlCol="0" anchor="t"/>
          <a:lstStyle/>
          <a:p>
            <a:pPr algn="l" marL="142875" indent="-142875">
              <a:lnSpc>
                <a:spcPts val="2040"/>
              </a:lnSpc>
              <a:spcAft>
                <a:spcPts val="600"/>
              </a:spcAft>
              <a:buSzPct val="100000"/>
              <a:buChar char="•"/>
            </a:pPr>
            <a:r>
              <a:rPr lang="en-US" sz="12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model</a:t>
            </a:r>
            <a:endParaRPr lang="en-US" sz="1275" dirty="0"/>
          </a:p>
        </p:txBody>
      </p:sp>
      <p:sp>
        <p:nvSpPr>
          <p:cNvPr id="7" name="Text 5"/>
          <p:cNvSpPr/>
          <p:nvPr/>
        </p:nvSpPr>
        <p:spPr>
          <a:xfrm>
            <a:off x="457200" y="3575149"/>
            <a:ext cx="8229600" cy="678061"/>
          </a:xfrm>
          <a:prstGeom prst="roundRect">
            <a:avLst>
              <a:gd name="adj" fmla="val 5619"/>
            </a:avLst>
          </a:prstGeom>
          <a:solidFill>
            <a:srgbClr val="0175C2">
              <a:alpha val="10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Shape 6"/>
          <p:cNvSpPr/>
          <p:nvPr/>
        </p:nvSpPr>
        <p:spPr>
          <a:xfrm>
            <a:off x="476250" y="3575149"/>
            <a:ext cx="0" cy="678061"/>
          </a:xfrm>
          <a:prstGeom prst="line">
            <a:avLst/>
          </a:prstGeom>
          <a:noFill/>
          <a:ln w="38100">
            <a:solidFill>
              <a:srgbClr val="0175C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7700" y="3727549"/>
            <a:ext cx="8044434" cy="2589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40"/>
              </a:lnSpc>
              <a:spcAft>
                <a:spcPts val="900"/>
              </a:spcAft>
              <a:buNone/>
            </a:pPr>
            <a:r>
              <a:rPr lang="en-US" sz="1275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Architecture:</a:t>
            </a:r>
            <a:pPr algn="l" indent="0" marL="0">
              <a:lnSpc>
                <a:spcPts val="2040"/>
              </a:lnSpc>
              <a:spcAft>
                <a:spcPts val="900"/>
              </a:spcAft>
              <a:buNone/>
            </a:pPr>
            <a:r>
              <a:rPr lang="en-US" sz="12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Clean separation between UI, business logic, and data layers following Flutter best practices</a:t>
            </a:r>
            <a:endParaRPr lang="en-US" sz="1275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4896612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spcAft>
                <a:spcPts val="1800"/>
              </a:spcAft>
              <a:buNone/>
            </a:pPr>
            <a:r>
              <a:rPr lang="en-US" sz="3000" b="1" dirty="0">
                <a:solidFill>
                  <a:srgbClr val="0175C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TabData.fromJson Factory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57200" y="1066800"/>
            <a:ext cx="8394192" cy="2513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80"/>
              </a:lnSpc>
              <a:spcAft>
                <a:spcPts val="900"/>
              </a:spcAft>
              <a:buNone/>
            </a:pPr>
            <a:r>
              <a:rPr lang="en-US" sz="165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Converting JSON to Objects</a:t>
            </a:r>
            <a:endParaRPr lang="en-US" sz="1650" dirty="0"/>
          </a:p>
        </p:txBody>
      </p:sp>
      <p:sp>
        <p:nvSpPr>
          <p:cNvPr id="4" name="Text 2"/>
          <p:cNvSpPr/>
          <p:nvPr/>
        </p:nvSpPr>
        <p:spPr>
          <a:xfrm>
            <a:off x="457200" y="3951833"/>
            <a:ext cx="8229600" cy="678061"/>
          </a:xfrm>
          <a:prstGeom prst="roundRect">
            <a:avLst>
              <a:gd name="adj" fmla="val 5619"/>
            </a:avLst>
          </a:prstGeom>
          <a:solidFill>
            <a:srgbClr val="0175C2">
              <a:alpha val="10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Shape 3"/>
          <p:cNvSpPr/>
          <p:nvPr/>
        </p:nvSpPr>
        <p:spPr>
          <a:xfrm>
            <a:off x="476250" y="3951833"/>
            <a:ext cx="0" cy="678061"/>
          </a:xfrm>
          <a:prstGeom prst="line">
            <a:avLst/>
          </a:prstGeom>
          <a:noFill/>
          <a:ln w="38100">
            <a:solidFill>
              <a:srgbClr val="0175C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7700" y="4104233"/>
            <a:ext cx="8044434" cy="2589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40"/>
              </a:lnSpc>
              <a:spcAft>
                <a:spcPts val="900"/>
              </a:spcAft>
              <a:buNone/>
            </a:pPr>
            <a:r>
              <a:rPr lang="en-US" sz="1275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Handles multiple timestamp fields:</a:t>
            </a:r>
            <a:pPr algn="l" indent="0" marL="0">
              <a:lnSpc>
                <a:spcPts val="2040"/>
              </a:lnSpc>
              <a:spcAft>
                <a:spcPts val="900"/>
              </a:spcAft>
              <a:buNone/>
            </a:pPr>
            <a:r>
              <a:rPr lang="en-US" sz="12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lastAccessed, lastVisitTime, dateAdded, timestamp</a:t>
            </a:r>
            <a:endParaRPr lang="en-US" sz="127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5382387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spcAft>
                <a:spcPts val="1800"/>
              </a:spcAft>
              <a:buNone/>
            </a:pPr>
            <a:r>
              <a:rPr lang="en-US" sz="3000" b="1" dirty="0">
                <a:solidFill>
                  <a:srgbClr val="0175C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Extension Message Handling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57200" y="4291013"/>
            <a:ext cx="8394192" cy="2589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40"/>
              </a:lnSpc>
              <a:spcAft>
                <a:spcPts val="900"/>
              </a:spcAft>
              <a:buNone/>
            </a:pPr>
            <a:r>
              <a:rPr lang="en-US" sz="1275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Handles:</a:t>
            </a:r>
            <a:pPr algn="l" indent="0" marL="0">
              <a:lnSpc>
                <a:spcPts val="2040"/>
              </a:lnSpc>
              <a:spcAft>
                <a:spcPts val="900"/>
              </a:spcAft>
              <a:buNone/>
            </a:pPr>
            <a:r>
              <a:rPr lang="en-US" sz="12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Tab updates, tracking control, status responses</a:t>
            </a:r>
            <a:endParaRPr lang="en-US" sz="127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4206812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spcAft>
                <a:spcPts val="1800"/>
              </a:spcAft>
              <a:buNone/>
            </a:pPr>
            <a:r>
              <a:rPr lang="en-US" sz="3000" b="1" dirty="0">
                <a:solidFill>
                  <a:srgbClr val="0175C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Browser API Service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57200" y="1066800"/>
            <a:ext cx="4206812" cy="2963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33"/>
              </a:lnSpc>
              <a:spcAft>
                <a:spcPts val="1200"/>
              </a:spcAft>
              <a:buNone/>
            </a:pPr>
            <a:r>
              <a:rPr lang="en-US" sz="21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Bridge to Browser Extension</a:t>
            </a:r>
            <a:endParaRPr lang="en-US" sz="2100" dirty="0"/>
          </a:p>
        </p:txBody>
      </p:sp>
      <p:sp>
        <p:nvSpPr>
          <p:cNvPr id="4" name="Text 2"/>
          <p:cNvSpPr/>
          <p:nvPr/>
        </p:nvSpPr>
        <p:spPr>
          <a:xfrm>
            <a:off x="457200" y="1703040"/>
            <a:ext cx="4080510" cy="2513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80"/>
              </a:lnSpc>
              <a:spcAft>
                <a:spcPts val="900"/>
              </a:spcAft>
              <a:buNone/>
            </a:pPr>
            <a:r>
              <a:rPr lang="en-US" sz="165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Retrieval</a:t>
            </a:r>
            <a:endParaRPr lang="en-US" sz="1650" dirty="0"/>
          </a:p>
        </p:txBody>
      </p:sp>
      <p:sp>
        <p:nvSpPr>
          <p:cNvPr id="5" name="Text 3"/>
          <p:cNvSpPr/>
          <p:nvPr/>
        </p:nvSpPr>
        <p:spPr>
          <a:xfrm>
            <a:off x="457200" y="2221111"/>
            <a:ext cx="4000500" cy="1087487"/>
          </a:xfrm>
          <a:prstGeom prst="rect">
            <a:avLst/>
          </a:prstGeom>
          <a:noFill/>
          <a:ln/>
        </p:spPr>
        <p:txBody>
          <a:bodyPr wrap="square" lIns="142875" tIns="0" rIns="0" bIns="0" rtlCol="0" anchor="t"/>
          <a:lstStyle/>
          <a:p>
            <a:pPr algn="l" indent="0" marL="0">
              <a:lnSpc>
                <a:spcPts val="2040"/>
              </a:lnSpc>
              <a:spcAft>
                <a:spcPts val="600"/>
              </a:spcAft>
              <a:buNone/>
            </a:pPr>
            <a:endParaRPr lang="en-US" sz="1275" dirty="0"/>
          </a:p>
        </p:txBody>
      </p:sp>
      <p:sp>
        <p:nvSpPr>
          <p:cNvPr id="6" name="Text 4"/>
          <p:cNvSpPr/>
          <p:nvPr/>
        </p:nvSpPr>
        <p:spPr>
          <a:xfrm>
            <a:off x="4686300" y="1515517"/>
            <a:ext cx="4080510" cy="2513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80"/>
              </a:lnSpc>
              <a:spcAft>
                <a:spcPts val="900"/>
              </a:spcAft>
              <a:buNone/>
            </a:pPr>
            <a:r>
              <a:rPr lang="en-US" sz="165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 Actions</a:t>
            </a:r>
            <a:endParaRPr lang="en-US" sz="1650" dirty="0"/>
          </a:p>
        </p:txBody>
      </p:sp>
      <p:sp>
        <p:nvSpPr>
          <p:cNvPr id="7" name="Text 5"/>
          <p:cNvSpPr/>
          <p:nvPr/>
        </p:nvSpPr>
        <p:spPr>
          <a:xfrm>
            <a:off x="4686300" y="2033588"/>
            <a:ext cx="4000500" cy="1462683"/>
          </a:xfrm>
          <a:prstGeom prst="rect">
            <a:avLst/>
          </a:prstGeom>
          <a:noFill/>
          <a:ln/>
        </p:spPr>
        <p:txBody>
          <a:bodyPr wrap="square" lIns="142875" tIns="0" rIns="0" bIns="0" rtlCol="0" anchor="t"/>
          <a:lstStyle/>
          <a:p>
            <a:pPr algn="l" indent="0" marL="0">
              <a:lnSpc>
                <a:spcPts val="2040"/>
              </a:lnSpc>
              <a:spcAft>
                <a:spcPts val="600"/>
              </a:spcAft>
              <a:buNone/>
            </a:pPr>
            <a:endParaRPr lang="en-US" sz="1275" dirty="0"/>
          </a:p>
        </p:txBody>
      </p:sp>
      <p:sp>
        <p:nvSpPr>
          <p:cNvPr id="8" name="Text 6"/>
          <p:cNvSpPr/>
          <p:nvPr/>
        </p:nvSpPr>
        <p:spPr>
          <a:xfrm>
            <a:off x="457200" y="3648670"/>
            <a:ext cx="8229600" cy="679996"/>
          </a:xfrm>
          <a:prstGeom prst="roundRect">
            <a:avLst>
              <a:gd name="adj" fmla="val 5603"/>
            </a:avLst>
          </a:prstGeom>
          <a:solidFill>
            <a:srgbClr val="0175C2">
              <a:alpha val="10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Shape 7"/>
          <p:cNvSpPr/>
          <p:nvPr/>
        </p:nvSpPr>
        <p:spPr>
          <a:xfrm>
            <a:off x="476250" y="3648670"/>
            <a:ext cx="0" cy="679996"/>
          </a:xfrm>
          <a:prstGeom prst="line">
            <a:avLst/>
          </a:prstGeom>
          <a:noFill/>
          <a:ln w="38100">
            <a:solidFill>
              <a:srgbClr val="0175C2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7700" y="3801070"/>
            <a:ext cx="8044434" cy="26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40"/>
              </a:lnSpc>
              <a:spcAft>
                <a:spcPts val="900"/>
              </a:spcAft>
              <a:buNone/>
            </a:pPr>
            <a:r>
              <a:rPr lang="en-US" sz="1275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Core Method:</a:t>
            </a:r>
            <a:pPr algn="l" indent="0" marL="0">
              <a:lnSpc>
                <a:spcPts val="2040"/>
              </a:lnSpc>
              <a:spcAft>
                <a:spcPts val="900"/>
              </a:spcAft>
              <a:buNone/>
            </a:pPr>
            <a:r>
              <a:rPr lang="en-US" sz="12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pPr algn="l" indent="0" marL="0">
              <a:lnSpc>
                <a:spcPts val="2040"/>
              </a:lnSpc>
              <a:spcAft>
                <a:spcPts val="900"/>
              </a:spcAft>
              <a:buNone/>
            </a:pPr>
            <a:r>
              <a:rPr lang="en-US" sz="12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handles all JavaScript interop</a:t>
            </a:r>
            <a:endParaRPr lang="en-US" sz="127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6373368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spcAft>
                <a:spcPts val="1800"/>
              </a:spcAft>
              <a:buNone/>
            </a:pPr>
            <a:r>
              <a:rPr lang="en-US" sz="3000" b="1" dirty="0">
                <a:solidFill>
                  <a:srgbClr val="0175C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JavaScript Interop with dart:js_util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688829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spcAft>
                <a:spcPts val="1800"/>
              </a:spcAft>
              <a:buNone/>
            </a:pPr>
            <a:r>
              <a:rPr lang="en-US" sz="3000" b="1" dirty="0">
                <a:solidFill>
                  <a:srgbClr val="0175C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TabManagerHome State Management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57200" y="1066800"/>
            <a:ext cx="8394192" cy="2513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80"/>
              </a:lnSpc>
              <a:spcAft>
                <a:spcPts val="900"/>
              </a:spcAft>
              <a:buNone/>
            </a:pPr>
            <a:r>
              <a:rPr lang="en-US" sz="165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Variables</a:t>
            </a:r>
            <a:endParaRPr lang="en-US" sz="16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4235958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spcAft>
                <a:spcPts val="1800"/>
              </a:spcAft>
              <a:buNone/>
            </a:pPr>
            <a:r>
              <a:rPr lang="en-US" sz="3000" b="1" dirty="0">
                <a:solidFill>
                  <a:srgbClr val="0175C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Sorting &amp; Organization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4206812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spcAft>
                <a:spcPts val="1800"/>
              </a:spcAft>
              <a:buNone/>
            </a:pPr>
            <a:r>
              <a:rPr lang="en-US" sz="3000" b="1" dirty="0">
                <a:solidFill>
                  <a:srgbClr val="0175C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UI Widget Architecture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57200" y="1066800"/>
            <a:ext cx="4206812" cy="2963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33"/>
              </a:lnSpc>
              <a:spcAft>
                <a:spcPts val="1200"/>
              </a:spcAft>
              <a:buNone/>
            </a:pPr>
            <a:r>
              <a:rPr lang="en-US" sz="21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Reusable Components</a:t>
            </a:r>
            <a:endParaRPr lang="en-US" sz="2100" dirty="0"/>
          </a:p>
        </p:txBody>
      </p:sp>
      <p:sp>
        <p:nvSpPr>
          <p:cNvPr id="4" name="Text 2"/>
          <p:cNvSpPr/>
          <p:nvPr/>
        </p:nvSpPr>
        <p:spPr>
          <a:xfrm>
            <a:off x="457200" y="1644104"/>
            <a:ext cx="4080510" cy="2513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80"/>
              </a:lnSpc>
              <a:spcAft>
                <a:spcPts val="900"/>
              </a:spcAft>
              <a:buNone/>
            </a:pPr>
            <a:r>
              <a:rPr lang="en-US" sz="165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Display Widgets</a:t>
            </a:r>
            <a:endParaRPr lang="en-US" sz="1650" dirty="0"/>
          </a:p>
        </p:txBody>
      </p:sp>
      <p:sp>
        <p:nvSpPr>
          <p:cNvPr id="5" name="Text 3"/>
          <p:cNvSpPr/>
          <p:nvPr/>
        </p:nvSpPr>
        <p:spPr>
          <a:xfrm>
            <a:off x="457200" y="2162175"/>
            <a:ext cx="4000500" cy="1462683"/>
          </a:xfrm>
          <a:prstGeom prst="rect">
            <a:avLst/>
          </a:prstGeom>
          <a:noFill/>
          <a:ln/>
        </p:spPr>
        <p:txBody>
          <a:bodyPr wrap="square" lIns="142875" tIns="0" rIns="0" bIns="0" rtlCol="0" anchor="t"/>
          <a:lstStyle/>
          <a:p>
            <a:pPr algn="l" marL="142875" indent="-142875">
              <a:lnSpc>
                <a:spcPts val="2040"/>
              </a:lnSpc>
              <a:spcAft>
                <a:spcPts val="600"/>
              </a:spcAft>
              <a:buSzPct val="100000"/>
              <a:buChar char="•"/>
            </a:pPr>
            <a:r>
              <a:rPr lang="en-US" sz="12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Grid view</a:t>
            </a:r>
            <a:endParaRPr lang="en-US" sz="1275" dirty="0"/>
          </a:p>
          <a:p>
            <a:pPr algn="l" marL="142875" indent="-142875">
              <a:lnSpc>
                <a:spcPts val="2040"/>
              </a:lnSpc>
              <a:spcAft>
                <a:spcPts val="600"/>
              </a:spcAft>
              <a:buSzPct val="100000"/>
              <a:buChar char="•"/>
            </a:pPr>
            <a:r>
              <a:rPr lang="en-US" sz="12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List view</a:t>
            </a:r>
            <a:endParaRPr lang="en-US" sz="1275" dirty="0"/>
          </a:p>
          <a:p>
            <a:pPr algn="l" marL="142875" indent="-142875">
              <a:lnSpc>
                <a:spcPts val="2040"/>
              </a:lnSpc>
              <a:spcAft>
                <a:spcPts val="600"/>
              </a:spcAft>
              <a:buSzPct val="100000"/>
              <a:buChar char="•"/>
            </a:pPr>
            <a:r>
              <a:rPr lang="en-US" sz="12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Search input</a:t>
            </a:r>
            <a:endParaRPr lang="en-US" sz="1275" dirty="0"/>
          </a:p>
          <a:p>
            <a:pPr algn="l" marL="142875" indent="-142875">
              <a:lnSpc>
                <a:spcPts val="2040"/>
              </a:lnSpc>
              <a:spcAft>
                <a:spcPts val="600"/>
              </a:spcAft>
              <a:buSzPct val="100000"/>
              <a:buChar char="•"/>
            </a:pPr>
            <a:r>
              <a:rPr lang="en-US" sz="12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Type filters</a:t>
            </a:r>
            <a:endParaRPr lang="en-US" sz="1275" dirty="0"/>
          </a:p>
        </p:txBody>
      </p:sp>
      <p:sp>
        <p:nvSpPr>
          <p:cNvPr id="6" name="Text 4"/>
          <p:cNvSpPr/>
          <p:nvPr/>
        </p:nvSpPr>
        <p:spPr>
          <a:xfrm>
            <a:off x="4686300" y="1515517"/>
            <a:ext cx="4080510" cy="2513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80"/>
              </a:lnSpc>
              <a:spcAft>
                <a:spcPts val="900"/>
              </a:spcAft>
              <a:buNone/>
            </a:pPr>
            <a:r>
              <a:rPr lang="en-US" sz="165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Control Widgets</a:t>
            </a:r>
            <a:endParaRPr lang="en-US" sz="1650" dirty="0"/>
          </a:p>
        </p:txBody>
      </p:sp>
      <p:sp>
        <p:nvSpPr>
          <p:cNvPr id="7" name="Text 5"/>
          <p:cNvSpPr/>
          <p:nvPr/>
        </p:nvSpPr>
        <p:spPr>
          <a:xfrm>
            <a:off x="4686300" y="2033588"/>
            <a:ext cx="4000500" cy="337096"/>
          </a:xfrm>
          <a:prstGeom prst="rect">
            <a:avLst/>
          </a:prstGeom>
          <a:noFill/>
          <a:ln/>
        </p:spPr>
        <p:txBody>
          <a:bodyPr wrap="square" lIns="142875" tIns="0" rIns="0" bIns="0" rtlCol="0" anchor="t"/>
          <a:lstStyle/>
          <a:p>
            <a:pPr algn="l" marL="142875" indent="-142875">
              <a:lnSpc>
                <a:spcPts val="2040"/>
              </a:lnSpc>
              <a:spcAft>
                <a:spcPts val="600"/>
              </a:spcAft>
              <a:buSzPct val="100000"/>
              <a:buChar char="•"/>
            </a:pPr>
            <a:r>
              <a:rPr lang="en-US" sz="12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 bar buttons</a:t>
            </a:r>
            <a:endParaRPr lang="en-US" sz="1275" dirty="0"/>
          </a:p>
        </p:txBody>
      </p:sp>
      <p:sp>
        <p:nvSpPr>
          <p:cNvPr id="8" name="Text 6"/>
          <p:cNvSpPr/>
          <p:nvPr/>
        </p:nvSpPr>
        <p:spPr>
          <a:xfrm>
            <a:off x="4686300" y="2523083"/>
            <a:ext cx="4080510" cy="2513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80"/>
              </a:lnSpc>
              <a:spcAft>
                <a:spcPts val="900"/>
              </a:spcAft>
              <a:buNone/>
            </a:pPr>
            <a:r>
              <a:rPr lang="en-US" sz="165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Utilities</a:t>
            </a:r>
            <a:endParaRPr lang="en-US" sz="1650" dirty="0"/>
          </a:p>
        </p:txBody>
      </p:sp>
      <p:sp>
        <p:nvSpPr>
          <p:cNvPr id="9" name="Text 7"/>
          <p:cNvSpPr/>
          <p:nvPr/>
        </p:nvSpPr>
        <p:spPr>
          <a:xfrm>
            <a:off x="4686300" y="3041154"/>
            <a:ext cx="4000500" cy="712291"/>
          </a:xfrm>
          <a:prstGeom prst="rect">
            <a:avLst/>
          </a:prstGeom>
          <a:noFill/>
          <a:ln/>
        </p:spPr>
        <p:txBody>
          <a:bodyPr wrap="square" lIns="142875" tIns="0" rIns="0" bIns="0" rtlCol="0" anchor="t"/>
          <a:lstStyle/>
          <a:p>
            <a:pPr algn="l" marL="142875" indent="-142875">
              <a:lnSpc>
                <a:spcPts val="2040"/>
              </a:lnSpc>
              <a:spcAft>
                <a:spcPts val="600"/>
              </a:spcAft>
              <a:buSzPct val="100000"/>
              <a:buChar char="•"/>
            </a:pPr>
            <a:r>
              <a:rPr lang="en-US" sz="12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Shared logic</a:t>
            </a:r>
            <a:endParaRPr lang="en-US" sz="1275" dirty="0"/>
          </a:p>
          <a:p>
            <a:pPr algn="l" marL="142875" indent="-142875">
              <a:lnSpc>
                <a:spcPts val="2040"/>
              </a:lnSpc>
              <a:spcAft>
                <a:spcPts val="600"/>
              </a:spcAft>
              <a:buSzPct val="100000"/>
              <a:buChar char="•"/>
            </a:pPr>
            <a:r>
              <a:rPr lang="en-US" sz="12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Config</a:t>
            </a:r>
            <a:endParaRPr lang="en-US" sz="1275" dirty="0"/>
          </a:p>
        </p:txBody>
      </p:sp>
      <p:sp>
        <p:nvSpPr>
          <p:cNvPr id="10" name="Text 8"/>
          <p:cNvSpPr/>
          <p:nvPr/>
        </p:nvSpPr>
        <p:spPr>
          <a:xfrm>
            <a:off x="457200" y="3905845"/>
            <a:ext cx="8229600" cy="678061"/>
          </a:xfrm>
          <a:prstGeom prst="roundRect">
            <a:avLst>
              <a:gd name="adj" fmla="val 5619"/>
            </a:avLst>
          </a:prstGeom>
          <a:solidFill>
            <a:srgbClr val="0175C2">
              <a:alpha val="10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476250" y="3905845"/>
            <a:ext cx="0" cy="678061"/>
          </a:xfrm>
          <a:prstGeom prst="line">
            <a:avLst/>
          </a:prstGeom>
          <a:noFill/>
          <a:ln w="38100">
            <a:solidFill>
              <a:srgbClr val="0175C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47700" y="4058245"/>
            <a:ext cx="8044434" cy="2589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40"/>
              </a:lnSpc>
              <a:spcAft>
                <a:spcPts val="900"/>
              </a:spcAft>
              <a:buNone/>
            </a:pPr>
            <a:r>
              <a:rPr lang="en-US" sz="1275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Separation of Concerns:</a:t>
            </a:r>
            <a:pPr algn="l" indent="0" marL="0">
              <a:lnSpc>
                <a:spcPts val="2040"/>
              </a:lnSpc>
              <a:spcAft>
                <a:spcPts val="900"/>
              </a:spcAft>
              <a:buNone/>
            </a:pPr>
            <a:r>
              <a:rPr lang="en-US" sz="12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UI widgets are stateless and receive data/callbacks from parent</a:t>
            </a:r>
            <a:endParaRPr lang="en-US" sz="127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4206812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spcAft>
                <a:spcPts val="1800"/>
              </a:spcAft>
              <a:buNone/>
            </a:pPr>
            <a:r>
              <a:rPr lang="en-US" sz="3000" b="1" dirty="0">
                <a:solidFill>
                  <a:srgbClr val="0175C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ItemCard Widget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57200" y="1066800"/>
            <a:ext cx="8394192" cy="2513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80"/>
              </a:lnSpc>
              <a:spcAft>
                <a:spcPts val="900"/>
              </a:spcAft>
              <a:buNone/>
            </a:pPr>
            <a:r>
              <a:rPr lang="en-US" sz="165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Grid View Representation</a:t>
            </a:r>
            <a:endParaRPr lang="en-US" sz="1650" dirty="0"/>
          </a:p>
        </p:txBody>
      </p:sp>
      <p:sp>
        <p:nvSpPr>
          <p:cNvPr id="4" name="Text 2"/>
          <p:cNvSpPr/>
          <p:nvPr/>
        </p:nvSpPr>
        <p:spPr>
          <a:xfrm>
            <a:off x="457200" y="1432471"/>
            <a:ext cx="4080510" cy="2513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80"/>
              </a:lnSpc>
              <a:spcAft>
                <a:spcPts val="900"/>
              </a:spcAft>
              <a:buNone/>
            </a:pPr>
            <a:r>
              <a:rPr lang="en-US" sz="165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Props</a:t>
            </a:r>
            <a:endParaRPr lang="en-US" sz="1650" dirty="0"/>
          </a:p>
        </p:txBody>
      </p:sp>
      <p:sp>
        <p:nvSpPr>
          <p:cNvPr id="5" name="Text 3"/>
          <p:cNvSpPr/>
          <p:nvPr/>
        </p:nvSpPr>
        <p:spPr>
          <a:xfrm>
            <a:off x="457200" y="1950541"/>
            <a:ext cx="4000500" cy="2213074"/>
          </a:xfrm>
          <a:prstGeom prst="rect">
            <a:avLst/>
          </a:prstGeom>
          <a:noFill/>
          <a:ln/>
        </p:spPr>
        <p:txBody>
          <a:bodyPr wrap="square" lIns="142875" tIns="0" rIns="0" bIns="0" rtlCol="0" anchor="t"/>
          <a:lstStyle/>
          <a:p>
            <a:pPr algn="l" indent="0" marL="0">
              <a:lnSpc>
                <a:spcPts val="2040"/>
              </a:lnSpc>
              <a:spcAft>
                <a:spcPts val="600"/>
              </a:spcAft>
              <a:buNone/>
            </a:pPr>
            <a:endParaRPr lang="en-US" sz="1275" dirty="0"/>
          </a:p>
        </p:txBody>
      </p:sp>
      <p:sp>
        <p:nvSpPr>
          <p:cNvPr id="6" name="Text 4"/>
          <p:cNvSpPr/>
          <p:nvPr/>
        </p:nvSpPr>
        <p:spPr>
          <a:xfrm>
            <a:off x="4686300" y="1438275"/>
            <a:ext cx="4080510" cy="2513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80"/>
              </a:lnSpc>
              <a:spcAft>
                <a:spcPts val="900"/>
              </a:spcAft>
              <a:buNone/>
            </a:pPr>
            <a:r>
              <a:rPr lang="en-US" sz="165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Features</a:t>
            </a:r>
            <a:endParaRPr lang="en-US" sz="1650" dirty="0"/>
          </a:p>
        </p:txBody>
      </p:sp>
      <p:sp>
        <p:nvSpPr>
          <p:cNvPr id="7" name="Text 5"/>
          <p:cNvSpPr/>
          <p:nvPr/>
        </p:nvSpPr>
        <p:spPr>
          <a:xfrm>
            <a:off x="4686300" y="1956346"/>
            <a:ext cx="4000500" cy="2201466"/>
          </a:xfrm>
          <a:prstGeom prst="rect">
            <a:avLst/>
          </a:prstGeom>
          <a:noFill/>
          <a:ln/>
        </p:spPr>
        <p:txBody>
          <a:bodyPr wrap="square" lIns="142875" tIns="0" rIns="0" bIns="0" rtlCol="0" anchor="t"/>
          <a:lstStyle/>
          <a:p>
            <a:pPr algn="l" marL="142875" indent="-142875">
              <a:lnSpc>
                <a:spcPts val="2040"/>
              </a:lnSpc>
              <a:spcAft>
                <a:spcPts val="600"/>
              </a:spcAft>
              <a:buSzPct val="100000"/>
              <a:buChar char="•"/>
            </a:pPr>
            <a:r>
              <a:rPr lang="en-US" sz="12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Favicon or emoji display</a:t>
            </a:r>
            <a:endParaRPr lang="en-US" sz="1275" dirty="0"/>
          </a:p>
          <a:p>
            <a:pPr algn="l" marL="142875" indent="-142875">
              <a:lnSpc>
                <a:spcPts val="2040"/>
              </a:lnSpc>
              <a:spcAft>
                <a:spcPts val="600"/>
              </a:spcAft>
              <a:buSzPct val="100000"/>
              <a:buChar char="•"/>
            </a:pPr>
            <a:r>
              <a:rPr lang="en-US" sz="12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Type badge (TAB/BOOKMARK/HISTORY)</a:t>
            </a:r>
            <a:endParaRPr lang="en-US" sz="1275" dirty="0"/>
          </a:p>
          <a:p>
            <a:pPr algn="l" marL="142875" indent="-142875">
              <a:lnSpc>
                <a:spcPts val="2040"/>
              </a:lnSpc>
              <a:spcAft>
                <a:spcPts val="600"/>
              </a:spcAft>
              <a:buSzPct val="100000"/>
              <a:buChar char="•"/>
            </a:pPr>
            <a:r>
              <a:rPr lang="en-US" sz="12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Pin indicator</a:t>
            </a:r>
            <a:endParaRPr lang="en-US" sz="1275" dirty="0"/>
          </a:p>
          <a:p>
            <a:pPr algn="l" marL="142875" indent="-142875">
              <a:lnSpc>
                <a:spcPts val="2040"/>
              </a:lnSpc>
              <a:spcAft>
                <a:spcPts val="600"/>
              </a:spcAft>
              <a:buSzPct val="100000"/>
              <a:buChar char="•"/>
            </a:pPr>
            <a:r>
              <a:rPr lang="en-US" sz="12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Title, URL, visit count</a:t>
            </a:r>
            <a:endParaRPr lang="en-US" sz="1275" dirty="0"/>
          </a:p>
          <a:p>
            <a:pPr algn="l" marL="142875" indent="-142875">
              <a:lnSpc>
                <a:spcPts val="2040"/>
              </a:lnSpc>
              <a:spcAft>
                <a:spcPts val="600"/>
              </a:spcAft>
              <a:buSzPct val="100000"/>
              <a:buChar char="•"/>
            </a:pPr>
            <a:r>
              <a:rPr lang="en-US" sz="12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Action buttons (pin, delete)</a:t>
            </a:r>
            <a:endParaRPr lang="en-US" sz="1275" dirty="0"/>
          </a:p>
          <a:p>
            <a:pPr algn="l" marL="142875" indent="-142875">
              <a:lnSpc>
                <a:spcPts val="2040"/>
              </a:lnSpc>
              <a:spcAft>
                <a:spcPts val="600"/>
              </a:spcAft>
              <a:buSzPct val="100000"/>
              <a:buChar char="•"/>
            </a:pPr>
            <a:r>
              <a:rPr lang="en-US" sz="12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Clickable card</a:t>
            </a:r>
            <a:endParaRPr lang="en-US" sz="1275" dirty="0"/>
          </a:p>
        </p:txBody>
      </p:sp>
      <p:sp>
        <p:nvSpPr>
          <p:cNvPr id="8" name="Text 6"/>
          <p:cNvSpPr/>
          <p:nvPr/>
        </p:nvSpPr>
        <p:spPr>
          <a:xfrm>
            <a:off x="457200" y="4163616"/>
            <a:ext cx="8394192" cy="2437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20"/>
              </a:lnSpc>
              <a:spcAft>
                <a:spcPts val="900"/>
              </a:spcAft>
              <a:buNone/>
            </a:pPr>
            <a:r>
              <a:rPr lang="en-US" sz="12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StatelessWidget:</a:t>
            </a:r>
            <a:pPr algn="l" indent="0" marL="0">
              <a:lnSpc>
                <a:spcPts val="19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All state managed by parent, pure UI rendering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4206812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spcAft>
                <a:spcPts val="1800"/>
              </a:spcAft>
              <a:buNone/>
            </a:pPr>
            <a:r>
              <a:rPr lang="en-US" sz="3000" b="1" dirty="0">
                <a:solidFill>
                  <a:srgbClr val="0175C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SearchBar Widget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4206812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spcAft>
                <a:spcPts val="1800"/>
              </a:spcAft>
              <a:buNone/>
            </a:pPr>
            <a:r>
              <a:rPr lang="en-US" sz="3000" b="1" dirty="0">
                <a:solidFill>
                  <a:srgbClr val="0175C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Design Patterns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57200" y="1066800"/>
            <a:ext cx="4080510" cy="2513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80"/>
              </a:lnSpc>
              <a:spcAft>
                <a:spcPts val="900"/>
              </a:spcAft>
              <a:buNone/>
            </a:pPr>
            <a:r>
              <a:rPr lang="en-US" sz="165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Structural Patterns</a:t>
            </a:r>
            <a:endParaRPr lang="en-US" sz="1650" dirty="0"/>
          </a:p>
        </p:txBody>
      </p:sp>
      <p:sp>
        <p:nvSpPr>
          <p:cNvPr id="4" name="Text 2"/>
          <p:cNvSpPr/>
          <p:nvPr/>
        </p:nvSpPr>
        <p:spPr>
          <a:xfrm>
            <a:off x="457200" y="1584871"/>
            <a:ext cx="4000500" cy="1081683"/>
          </a:xfrm>
          <a:prstGeom prst="rect">
            <a:avLst/>
          </a:prstGeom>
          <a:noFill/>
          <a:ln/>
        </p:spPr>
        <p:txBody>
          <a:bodyPr wrap="square" lIns="142875" tIns="0" rIns="0" bIns="0" rtlCol="0" anchor="t"/>
          <a:lstStyle/>
          <a:p>
            <a:pPr algn="l" marL="142875" indent="-142875">
              <a:lnSpc>
                <a:spcPts val="2040"/>
              </a:lnSpc>
              <a:spcAft>
                <a:spcPts val="600"/>
              </a:spcAft>
              <a:buSzPct val="100000"/>
              <a:buChar char="•"/>
            </a:pPr>
            <a:r>
              <a:rPr lang="en-US" sz="1275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Service Layer:</a:t>
            </a:r>
            <a:pPr algn="l" indent="0" marL="0">
              <a:lnSpc>
                <a:spcPts val="2040"/>
              </a:lnSpc>
              <a:spcAft>
                <a:spcPts val="600"/>
              </a:spcAft>
              <a:buNone/>
            </a:pPr>
            <a:r>
              <a:rPr lang="en-US" sz="12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Business logic separation</a:t>
            </a:r>
            <a:endParaRPr lang="en-US" sz="1275" dirty="0"/>
          </a:p>
          <a:p>
            <a:pPr algn="l" marL="142875" indent="-142875">
              <a:lnSpc>
                <a:spcPts val="2040"/>
              </a:lnSpc>
              <a:spcAft>
                <a:spcPts val="600"/>
              </a:spcAft>
              <a:buSzPct val="100000"/>
              <a:buChar char="•"/>
            </a:pPr>
            <a:r>
              <a:rPr lang="en-US" sz="1275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Factory Pattern:</a:t>
            </a:r>
            <a:pPr algn="l" indent="0" marL="0">
              <a:lnSpc>
                <a:spcPts val="2040"/>
              </a:lnSpc>
              <a:spcAft>
                <a:spcPts val="600"/>
              </a:spcAft>
              <a:buNone/>
            </a:pPr>
            <a:r>
              <a:rPr lang="en-US" sz="12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TabData.fromJson()</a:t>
            </a:r>
            <a:endParaRPr lang="en-US" sz="1275" dirty="0"/>
          </a:p>
          <a:p>
            <a:pPr algn="l" marL="142875" indent="-142875">
              <a:lnSpc>
                <a:spcPts val="2040"/>
              </a:lnSpc>
              <a:spcAft>
                <a:spcPts val="600"/>
              </a:spcAft>
              <a:buSzPct val="100000"/>
              <a:buChar char="•"/>
            </a:pPr>
            <a:r>
              <a:rPr lang="en-US" sz="1275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Repository Pattern:</a:t>
            </a:r>
            <a:pPr algn="l" indent="0" marL="0">
              <a:lnSpc>
                <a:spcPts val="2040"/>
              </a:lnSpc>
              <a:spcAft>
                <a:spcPts val="600"/>
              </a:spcAft>
              <a:buNone/>
            </a:pPr>
            <a:r>
              <a:rPr lang="en-US" sz="12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BrowserApiService</a:t>
            </a:r>
            <a:endParaRPr lang="en-US" sz="1275" dirty="0"/>
          </a:p>
        </p:txBody>
      </p:sp>
      <p:sp>
        <p:nvSpPr>
          <p:cNvPr id="5" name="Text 3"/>
          <p:cNvSpPr/>
          <p:nvPr/>
        </p:nvSpPr>
        <p:spPr>
          <a:xfrm>
            <a:off x="4686300" y="1066800"/>
            <a:ext cx="4080510" cy="2513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80"/>
              </a:lnSpc>
              <a:spcAft>
                <a:spcPts val="900"/>
              </a:spcAft>
              <a:buNone/>
            </a:pPr>
            <a:r>
              <a:rPr lang="en-US" sz="165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Behavioral Patterns</a:t>
            </a:r>
            <a:endParaRPr lang="en-US" sz="1650" dirty="0"/>
          </a:p>
        </p:txBody>
      </p:sp>
      <p:sp>
        <p:nvSpPr>
          <p:cNvPr id="6" name="Text 4"/>
          <p:cNvSpPr/>
          <p:nvPr/>
        </p:nvSpPr>
        <p:spPr>
          <a:xfrm>
            <a:off x="4686300" y="1584871"/>
            <a:ext cx="4000500" cy="1081683"/>
          </a:xfrm>
          <a:prstGeom prst="rect">
            <a:avLst/>
          </a:prstGeom>
          <a:noFill/>
          <a:ln/>
        </p:spPr>
        <p:txBody>
          <a:bodyPr wrap="square" lIns="142875" tIns="0" rIns="0" bIns="0" rtlCol="0" anchor="t"/>
          <a:lstStyle/>
          <a:p>
            <a:pPr algn="l" marL="142875" indent="-142875">
              <a:lnSpc>
                <a:spcPts val="2040"/>
              </a:lnSpc>
              <a:spcAft>
                <a:spcPts val="600"/>
              </a:spcAft>
              <a:buSzPct val="100000"/>
              <a:buChar char="•"/>
            </a:pPr>
            <a:r>
              <a:rPr lang="en-US" sz="1275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Callback Pattern:</a:t>
            </a:r>
            <a:pPr algn="l" indent="0" marL="0">
              <a:lnSpc>
                <a:spcPts val="2040"/>
              </a:lnSpc>
              <a:spcAft>
                <a:spcPts val="600"/>
              </a:spcAft>
              <a:buNone/>
            </a:pPr>
            <a:r>
              <a:rPr lang="en-US" sz="12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Extension event handling</a:t>
            </a:r>
            <a:endParaRPr lang="en-US" sz="1275" dirty="0"/>
          </a:p>
          <a:p>
            <a:pPr algn="l" marL="142875" indent="-142875">
              <a:lnSpc>
                <a:spcPts val="2040"/>
              </a:lnSpc>
              <a:spcAft>
                <a:spcPts val="600"/>
              </a:spcAft>
              <a:buSzPct val="100000"/>
              <a:buChar char="•"/>
            </a:pPr>
            <a:r>
              <a:rPr lang="en-US" sz="1275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Observer Pattern:</a:t>
            </a:r>
            <a:pPr algn="l" indent="0" marL="0">
              <a:lnSpc>
                <a:spcPts val="2040"/>
              </a:lnSpc>
              <a:spcAft>
                <a:spcPts val="600"/>
              </a:spcAft>
              <a:buNone/>
            </a:pPr>
            <a:r>
              <a:rPr lang="en-US" sz="12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TextEditingController listener</a:t>
            </a:r>
            <a:endParaRPr lang="en-US" sz="1275" dirty="0"/>
          </a:p>
          <a:p>
            <a:pPr algn="l" marL="142875" indent="-142875">
              <a:lnSpc>
                <a:spcPts val="2040"/>
              </a:lnSpc>
              <a:spcAft>
                <a:spcPts val="600"/>
              </a:spcAft>
              <a:buSzPct val="100000"/>
              <a:buChar char="•"/>
            </a:pPr>
            <a:r>
              <a:rPr lang="en-US" sz="1275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Strategy Pattern:</a:t>
            </a:r>
            <a:pPr algn="l" indent="0" marL="0">
              <a:lnSpc>
                <a:spcPts val="2040"/>
              </a:lnSpc>
              <a:spcAft>
                <a:spcPts val="600"/>
              </a:spcAft>
              <a:buNone/>
            </a:pPr>
            <a:r>
              <a:rPr lang="en-US" sz="12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Sort methods</a:t>
            </a:r>
            <a:endParaRPr lang="en-US" sz="1275" dirty="0"/>
          </a:p>
        </p:txBody>
      </p:sp>
      <p:sp>
        <p:nvSpPr>
          <p:cNvPr id="7" name="Text 5"/>
          <p:cNvSpPr/>
          <p:nvPr/>
        </p:nvSpPr>
        <p:spPr>
          <a:xfrm>
            <a:off x="457200" y="2857054"/>
            <a:ext cx="8394192" cy="2513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80"/>
              </a:lnSpc>
              <a:spcBef>
                <a:spcPts val="1500"/>
              </a:spcBef>
              <a:spcAft>
                <a:spcPts val="900"/>
              </a:spcAft>
              <a:buNone/>
            </a:pPr>
            <a:r>
              <a:rPr lang="en-US" sz="165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Flutter-Specific</a:t>
            </a:r>
            <a:endParaRPr lang="en-US" sz="1650" dirty="0"/>
          </a:p>
        </p:txBody>
      </p:sp>
      <p:sp>
        <p:nvSpPr>
          <p:cNvPr id="8" name="Text 6"/>
          <p:cNvSpPr/>
          <p:nvPr/>
        </p:nvSpPr>
        <p:spPr>
          <a:xfrm>
            <a:off x="457200" y="3222724"/>
            <a:ext cx="8229600" cy="1081683"/>
          </a:xfrm>
          <a:prstGeom prst="rect">
            <a:avLst/>
          </a:prstGeom>
          <a:noFill/>
          <a:ln/>
        </p:spPr>
        <p:txBody>
          <a:bodyPr wrap="square" lIns="142875" tIns="0" rIns="0" bIns="0" rtlCol="0" anchor="t"/>
          <a:lstStyle/>
          <a:p>
            <a:pPr algn="l" marL="142875" indent="-142875">
              <a:lnSpc>
                <a:spcPts val="2040"/>
              </a:lnSpc>
              <a:spcAft>
                <a:spcPts val="600"/>
              </a:spcAft>
              <a:buSzPct val="100000"/>
              <a:buChar char="•"/>
            </a:pPr>
            <a:r>
              <a:rPr lang="en-US" sz="1275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StatefulWidget:</a:t>
            </a:r>
            <a:pPr algn="l" indent="0" marL="0">
              <a:lnSpc>
                <a:spcPts val="2040"/>
              </a:lnSpc>
              <a:spcAft>
                <a:spcPts val="600"/>
              </a:spcAft>
              <a:buNone/>
            </a:pPr>
            <a:r>
              <a:rPr lang="en-US" sz="12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Component state management</a:t>
            </a:r>
            <a:endParaRPr lang="en-US" sz="1275" dirty="0"/>
          </a:p>
          <a:p>
            <a:pPr algn="l" marL="142875" indent="-142875">
              <a:lnSpc>
                <a:spcPts val="2040"/>
              </a:lnSpc>
              <a:spcAft>
                <a:spcPts val="600"/>
              </a:spcAft>
              <a:buSzPct val="100000"/>
              <a:buChar char="•"/>
            </a:pPr>
            <a:r>
              <a:rPr lang="en-US" sz="1275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StatelessWidget:</a:t>
            </a:r>
            <a:pPr algn="l" indent="0" marL="0">
              <a:lnSpc>
                <a:spcPts val="2040"/>
              </a:lnSpc>
              <a:spcAft>
                <a:spcPts val="600"/>
              </a:spcAft>
              <a:buNone/>
            </a:pPr>
            <a:r>
              <a:rPr lang="en-US" sz="12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Pure UI components</a:t>
            </a:r>
            <a:endParaRPr lang="en-US" sz="1275" dirty="0"/>
          </a:p>
          <a:p>
            <a:pPr algn="l" marL="142875" indent="-142875">
              <a:lnSpc>
                <a:spcPts val="2040"/>
              </a:lnSpc>
              <a:spcAft>
                <a:spcPts val="600"/>
              </a:spcAft>
              <a:buSzPct val="100000"/>
              <a:buChar char="•"/>
            </a:pPr>
            <a:r>
              <a:rPr lang="en-US" sz="1275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Composition:</a:t>
            </a:r>
            <a:pPr algn="l" indent="0" marL="0">
              <a:lnSpc>
                <a:spcPts val="2040"/>
              </a:lnSpc>
              <a:spcAft>
                <a:spcPts val="600"/>
              </a:spcAft>
              <a:buNone/>
            </a:pPr>
            <a:r>
              <a:rPr lang="en-US" sz="12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Building complex UI from simple widgets</a:t>
            </a:r>
            <a:endParaRPr lang="en-US" sz="12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465372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spcAft>
                <a:spcPts val="1800"/>
              </a:spcAft>
              <a:buNone/>
            </a:pPr>
            <a:r>
              <a:rPr lang="en-US" sz="3000" b="1" dirty="0">
                <a:solidFill>
                  <a:srgbClr val="0175C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Application Features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57200" y="1066800"/>
            <a:ext cx="4080510" cy="2513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80"/>
              </a:lnSpc>
              <a:spcAft>
                <a:spcPts val="900"/>
              </a:spcAft>
              <a:buNone/>
            </a:pPr>
            <a:r>
              <a:rPr lang="en-US" sz="165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🔍 Search &amp; Filter</a:t>
            </a:r>
            <a:endParaRPr lang="en-US" sz="1650" dirty="0"/>
          </a:p>
        </p:txBody>
      </p:sp>
      <p:sp>
        <p:nvSpPr>
          <p:cNvPr id="4" name="Text 2"/>
          <p:cNvSpPr/>
          <p:nvPr/>
        </p:nvSpPr>
        <p:spPr>
          <a:xfrm>
            <a:off x="457200" y="1584871"/>
            <a:ext cx="4000500" cy="1081683"/>
          </a:xfrm>
          <a:prstGeom prst="rect">
            <a:avLst/>
          </a:prstGeom>
          <a:noFill/>
          <a:ln/>
        </p:spPr>
        <p:txBody>
          <a:bodyPr wrap="square" lIns="142875" tIns="0" rIns="0" bIns="0" rtlCol="0" anchor="t"/>
          <a:lstStyle/>
          <a:p>
            <a:pPr algn="l" marL="142875" indent="-142875">
              <a:lnSpc>
                <a:spcPts val="2040"/>
              </a:lnSpc>
              <a:spcAft>
                <a:spcPts val="600"/>
              </a:spcAft>
              <a:buSzPct val="100000"/>
              <a:buChar char="•"/>
            </a:pPr>
            <a:r>
              <a:rPr lang="en-US" sz="12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Real-time search</a:t>
            </a:r>
            <a:endParaRPr lang="en-US" sz="1275" dirty="0"/>
          </a:p>
          <a:p>
            <a:pPr algn="l" marL="142875" indent="-142875">
              <a:lnSpc>
                <a:spcPts val="2040"/>
              </a:lnSpc>
              <a:spcAft>
                <a:spcPts val="600"/>
              </a:spcAft>
              <a:buSzPct val="100000"/>
              <a:buChar char="•"/>
            </a:pPr>
            <a:r>
              <a:rPr lang="en-US" sz="12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Filter by type</a:t>
            </a:r>
            <a:endParaRPr lang="en-US" sz="1275" dirty="0"/>
          </a:p>
          <a:p>
            <a:pPr algn="l" marL="142875" indent="-142875">
              <a:lnSpc>
                <a:spcPts val="2040"/>
              </a:lnSpc>
              <a:spcAft>
                <a:spcPts val="600"/>
              </a:spcAft>
              <a:buSzPct val="100000"/>
              <a:buChar char="•"/>
            </a:pPr>
            <a:r>
              <a:rPr lang="en-US" sz="12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Sort multiple ways</a:t>
            </a:r>
            <a:endParaRPr lang="en-US" sz="1275" dirty="0"/>
          </a:p>
        </p:txBody>
      </p:sp>
      <p:sp>
        <p:nvSpPr>
          <p:cNvPr id="5" name="Text 3"/>
          <p:cNvSpPr/>
          <p:nvPr/>
        </p:nvSpPr>
        <p:spPr>
          <a:xfrm>
            <a:off x="457200" y="2818954"/>
            <a:ext cx="4080510" cy="2513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80"/>
              </a:lnSpc>
              <a:spcAft>
                <a:spcPts val="900"/>
              </a:spcAft>
              <a:buNone/>
            </a:pPr>
            <a:r>
              <a:rPr lang="en-US" sz="165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👁 View Modes</a:t>
            </a:r>
            <a:endParaRPr lang="en-US" sz="1650" dirty="0"/>
          </a:p>
        </p:txBody>
      </p:sp>
      <p:sp>
        <p:nvSpPr>
          <p:cNvPr id="6" name="Text 4"/>
          <p:cNvSpPr/>
          <p:nvPr/>
        </p:nvSpPr>
        <p:spPr>
          <a:xfrm>
            <a:off x="457200" y="3337024"/>
            <a:ext cx="4000500" cy="1081683"/>
          </a:xfrm>
          <a:prstGeom prst="rect">
            <a:avLst/>
          </a:prstGeom>
          <a:noFill/>
          <a:ln/>
        </p:spPr>
        <p:txBody>
          <a:bodyPr wrap="square" lIns="142875" tIns="0" rIns="0" bIns="0" rtlCol="0" anchor="t"/>
          <a:lstStyle/>
          <a:p>
            <a:pPr algn="l" marL="142875" indent="-142875">
              <a:lnSpc>
                <a:spcPts val="2040"/>
              </a:lnSpc>
              <a:spcAft>
                <a:spcPts val="600"/>
              </a:spcAft>
              <a:buSzPct val="100000"/>
              <a:buChar char="•"/>
            </a:pPr>
            <a:r>
              <a:rPr lang="en-US" sz="12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Grid view</a:t>
            </a:r>
            <a:endParaRPr lang="en-US" sz="1275" dirty="0"/>
          </a:p>
          <a:p>
            <a:pPr algn="l" marL="142875" indent="-142875">
              <a:lnSpc>
                <a:spcPts val="2040"/>
              </a:lnSpc>
              <a:spcAft>
                <a:spcPts val="600"/>
              </a:spcAft>
              <a:buSzPct val="100000"/>
              <a:buChar char="•"/>
            </a:pPr>
            <a:r>
              <a:rPr lang="en-US" sz="12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List view</a:t>
            </a:r>
            <a:endParaRPr lang="en-US" sz="1275" dirty="0"/>
          </a:p>
          <a:p>
            <a:pPr algn="l" marL="142875" indent="-142875">
              <a:lnSpc>
                <a:spcPts val="2040"/>
              </a:lnSpc>
              <a:spcAft>
                <a:spcPts val="600"/>
              </a:spcAft>
              <a:buSzPct val="100000"/>
              <a:buChar char="•"/>
            </a:pPr>
            <a:r>
              <a:rPr lang="en-US" sz="12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Toggle anytime</a:t>
            </a:r>
            <a:endParaRPr lang="en-US" sz="1275" dirty="0"/>
          </a:p>
        </p:txBody>
      </p:sp>
      <p:sp>
        <p:nvSpPr>
          <p:cNvPr id="7" name="Text 5"/>
          <p:cNvSpPr/>
          <p:nvPr/>
        </p:nvSpPr>
        <p:spPr>
          <a:xfrm>
            <a:off x="4686300" y="1066800"/>
            <a:ext cx="4080510" cy="2513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80"/>
              </a:lnSpc>
              <a:spcAft>
                <a:spcPts val="900"/>
              </a:spcAft>
              <a:buNone/>
            </a:pPr>
            <a:r>
              <a:rPr lang="en-US" sz="165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⚡ Extension Mode</a:t>
            </a:r>
            <a:endParaRPr lang="en-US" sz="1650" dirty="0"/>
          </a:p>
        </p:txBody>
      </p:sp>
      <p:sp>
        <p:nvSpPr>
          <p:cNvPr id="8" name="Text 6"/>
          <p:cNvSpPr/>
          <p:nvPr/>
        </p:nvSpPr>
        <p:spPr>
          <a:xfrm>
            <a:off x="4686300" y="1584871"/>
            <a:ext cx="4000500" cy="1081683"/>
          </a:xfrm>
          <a:prstGeom prst="rect">
            <a:avLst/>
          </a:prstGeom>
          <a:noFill/>
          <a:ln/>
        </p:spPr>
        <p:txBody>
          <a:bodyPr wrap="square" lIns="142875" tIns="0" rIns="0" bIns="0" rtlCol="0" anchor="t"/>
          <a:lstStyle/>
          <a:p>
            <a:pPr algn="l" marL="142875" indent="-142875">
              <a:lnSpc>
                <a:spcPts val="2040"/>
              </a:lnSpc>
              <a:spcAft>
                <a:spcPts val="600"/>
              </a:spcAft>
              <a:buSzPct val="100000"/>
              <a:buChar char="•"/>
            </a:pPr>
            <a:r>
              <a:rPr lang="en-US" sz="12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Real-time tracking</a:t>
            </a:r>
            <a:endParaRPr lang="en-US" sz="1275" dirty="0"/>
          </a:p>
          <a:p>
            <a:pPr algn="l" marL="142875" indent="-142875">
              <a:lnSpc>
                <a:spcPts val="2040"/>
              </a:lnSpc>
              <a:spcAft>
                <a:spcPts val="600"/>
              </a:spcAft>
              <a:buSzPct val="100000"/>
              <a:buChar char="•"/>
            </a:pPr>
            <a:r>
              <a:rPr lang="en-US" sz="12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 updates</a:t>
            </a:r>
            <a:endParaRPr lang="en-US" sz="1275" dirty="0"/>
          </a:p>
          <a:p>
            <a:pPr algn="l" marL="142875" indent="-142875">
              <a:lnSpc>
                <a:spcPts val="2040"/>
              </a:lnSpc>
              <a:spcAft>
                <a:spcPts val="600"/>
              </a:spcAft>
              <a:buSzPct val="100000"/>
              <a:buChar char="•"/>
            </a:pPr>
            <a:r>
              <a:rPr lang="en-US" sz="12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refresh needed</a:t>
            </a:r>
            <a:endParaRPr lang="en-US" sz="1275" dirty="0"/>
          </a:p>
        </p:txBody>
      </p:sp>
      <p:sp>
        <p:nvSpPr>
          <p:cNvPr id="9" name="Text 7"/>
          <p:cNvSpPr/>
          <p:nvPr/>
        </p:nvSpPr>
        <p:spPr>
          <a:xfrm>
            <a:off x="4686300" y="2818954"/>
            <a:ext cx="4080510" cy="2513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80"/>
              </a:lnSpc>
              <a:spcAft>
                <a:spcPts val="900"/>
              </a:spcAft>
              <a:buNone/>
            </a:pPr>
            <a:r>
              <a:rPr lang="en-US" sz="165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🎯 Actions</a:t>
            </a:r>
            <a:endParaRPr lang="en-US" sz="1650" dirty="0"/>
          </a:p>
        </p:txBody>
      </p:sp>
      <p:sp>
        <p:nvSpPr>
          <p:cNvPr id="10" name="Text 8"/>
          <p:cNvSpPr/>
          <p:nvPr/>
        </p:nvSpPr>
        <p:spPr>
          <a:xfrm>
            <a:off x="4686300" y="3337024"/>
            <a:ext cx="4000500" cy="1081683"/>
          </a:xfrm>
          <a:prstGeom prst="rect">
            <a:avLst/>
          </a:prstGeom>
          <a:noFill/>
          <a:ln/>
        </p:spPr>
        <p:txBody>
          <a:bodyPr wrap="square" lIns="142875" tIns="0" rIns="0" bIns="0" rtlCol="0" anchor="t"/>
          <a:lstStyle/>
          <a:p>
            <a:pPr algn="l" marL="142875" indent="-142875">
              <a:lnSpc>
                <a:spcPts val="2040"/>
              </a:lnSpc>
              <a:spcAft>
                <a:spcPts val="600"/>
              </a:spcAft>
              <a:buSzPct val="100000"/>
              <a:buChar char="•"/>
            </a:pPr>
            <a:r>
              <a:rPr lang="en-US" sz="12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Open/switch tabs</a:t>
            </a:r>
            <a:endParaRPr lang="en-US" sz="1275" dirty="0"/>
          </a:p>
          <a:p>
            <a:pPr algn="l" marL="142875" indent="-142875">
              <a:lnSpc>
                <a:spcPts val="2040"/>
              </a:lnSpc>
              <a:spcAft>
                <a:spcPts val="600"/>
              </a:spcAft>
              <a:buSzPct val="100000"/>
              <a:buChar char="•"/>
            </a:pPr>
            <a:r>
              <a:rPr lang="en-US" sz="12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Pin/unpin</a:t>
            </a:r>
            <a:endParaRPr lang="en-US" sz="1275" dirty="0"/>
          </a:p>
          <a:p>
            <a:pPr algn="l" marL="142875" indent="-142875">
              <a:lnSpc>
                <a:spcPts val="2040"/>
              </a:lnSpc>
              <a:spcAft>
                <a:spcPts val="600"/>
              </a:spcAft>
              <a:buSzPct val="100000"/>
              <a:buChar char="•"/>
            </a:pPr>
            <a:r>
              <a:rPr lang="en-US" sz="12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Delete items</a:t>
            </a:r>
            <a:endParaRPr lang="en-US" sz="127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5576697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spcAft>
                <a:spcPts val="1800"/>
              </a:spcAft>
              <a:buNone/>
            </a:pPr>
            <a:r>
              <a:rPr lang="en-US" sz="3000" b="1" dirty="0">
                <a:solidFill>
                  <a:srgbClr val="0175C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Code Quality &amp; Best Practices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57200" y="1066800"/>
            <a:ext cx="8394192" cy="2513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80"/>
              </a:lnSpc>
              <a:spcAft>
                <a:spcPts val="900"/>
              </a:spcAft>
              <a:buNone/>
            </a:pPr>
            <a:r>
              <a:rPr lang="en-US" sz="165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✅ Implemented</a:t>
            </a:r>
            <a:endParaRPr lang="en-US" sz="1650" dirty="0"/>
          </a:p>
        </p:txBody>
      </p:sp>
      <p:sp>
        <p:nvSpPr>
          <p:cNvPr id="4" name="Text 2"/>
          <p:cNvSpPr/>
          <p:nvPr/>
        </p:nvSpPr>
        <p:spPr>
          <a:xfrm>
            <a:off x="457200" y="1432471"/>
            <a:ext cx="8229600" cy="2947988"/>
          </a:xfrm>
          <a:prstGeom prst="rect">
            <a:avLst/>
          </a:prstGeom>
          <a:noFill/>
          <a:ln/>
        </p:spPr>
        <p:txBody>
          <a:bodyPr wrap="square" lIns="142875" tIns="0" rIns="0" bIns="0" rtlCol="0" anchor="t"/>
          <a:lstStyle/>
          <a:p>
            <a:pPr algn="l" marL="142875" indent="-142875">
              <a:lnSpc>
                <a:spcPts val="2040"/>
              </a:lnSpc>
              <a:spcAft>
                <a:spcPts val="600"/>
              </a:spcAft>
              <a:buSzPct val="100000"/>
              <a:buChar char="•"/>
            </a:pPr>
            <a:r>
              <a:rPr lang="en-US" sz="1275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Separation of Concerns:</a:t>
            </a:r>
            <a:pPr algn="l" indent="0" marL="0">
              <a:lnSpc>
                <a:spcPts val="2040"/>
              </a:lnSpc>
              <a:spcAft>
                <a:spcPts val="600"/>
              </a:spcAft>
              <a:buNone/>
            </a:pPr>
            <a:r>
              <a:rPr lang="en-US" sz="12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Models, Services, Widgets, Screens</a:t>
            </a:r>
            <a:endParaRPr lang="en-US" sz="1275" dirty="0"/>
          </a:p>
          <a:p>
            <a:pPr algn="l" marL="142875" indent="-142875">
              <a:lnSpc>
                <a:spcPts val="2040"/>
              </a:lnSpc>
              <a:spcAft>
                <a:spcPts val="600"/>
              </a:spcAft>
              <a:buSzPct val="100000"/>
              <a:buChar char="•"/>
            </a:pPr>
            <a:r>
              <a:rPr lang="en-US" sz="1275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Null Safety:</a:t>
            </a:r>
            <a:pPr algn="l" indent="0" marL="0">
              <a:lnSpc>
                <a:spcPts val="2040"/>
              </a:lnSpc>
              <a:spcAft>
                <a:spcPts val="600"/>
              </a:spcAft>
              <a:buNone/>
            </a:pPr>
            <a:r>
              <a:rPr lang="en-US" sz="12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Leveraging Dart's sound null safety</a:t>
            </a:r>
            <a:endParaRPr lang="en-US" sz="1275" dirty="0"/>
          </a:p>
          <a:p>
            <a:pPr algn="l" marL="142875" indent="-142875">
              <a:lnSpc>
                <a:spcPts val="2040"/>
              </a:lnSpc>
              <a:spcAft>
                <a:spcPts val="600"/>
              </a:spcAft>
              <a:buSzPct val="100000"/>
              <a:buChar char="•"/>
            </a:pPr>
            <a:r>
              <a:rPr lang="en-US" sz="1275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Error Handling:</a:t>
            </a:r>
            <a:pPr algn="l" indent="0" marL="0">
              <a:lnSpc>
                <a:spcPts val="2040"/>
              </a:lnSpc>
              <a:spcAft>
                <a:spcPts val="600"/>
              </a:spcAft>
              <a:buNone/>
            </a:pPr>
            <a:r>
              <a:rPr lang="en-US" sz="12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Try-catch blocks and graceful degradation</a:t>
            </a:r>
            <a:endParaRPr lang="en-US" sz="1275" dirty="0"/>
          </a:p>
          <a:p>
            <a:pPr algn="l" marL="142875" indent="-142875">
              <a:lnSpc>
                <a:spcPts val="2040"/>
              </a:lnSpc>
              <a:spcAft>
                <a:spcPts val="600"/>
              </a:spcAft>
              <a:buSzPct val="100000"/>
              <a:buChar char="•"/>
            </a:pPr>
            <a:r>
              <a:rPr lang="en-US" sz="1275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Type Safety:</a:t>
            </a:r>
            <a:pPr algn="l" indent="0" marL="0">
              <a:lnSpc>
                <a:spcPts val="2040"/>
              </a:lnSpc>
              <a:spcAft>
                <a:spcPts val="600"/>
              </a:spcAft>
              <a:buNone/>
            </a:pPr>
            <a:r>
              <a:rPr lang="en-US" sz="12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Strong typing throughout codebase</a:t>
            </a:r>
            <a:endParaRPr lang="en-US" sz="1275" dirty="0"/>
          </a:p>
          <a:p>
            <a:pPr algn="l" marL="142875" indent="-142875">
              <a:lnSpc>
                <a:spcPts val="2040"/>
              </a:lnSpc>
              <a:spcAft>
                <a:spcPts val="600"/>
              </a:spcAft>
              <a:buSzPct val="100000"/>
              <a:buChar char="•"/>
            </a:pPr>
            <a:r>
              <a:rPr lang="en-US" sz="1275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Reusable Components:</a:t>
            </a:r>
            <a:pPr algn="l" indent="0" marL="0">
              <a:lnSpc>
                <a:spcPts val="2040"/>
              </a:lnSpc>
              <a:spcAft>
                <a:spcPts val="600"/>
              </a:spcAft>
              <a:buNone/>
            </a:pPr>
            <a:r>
              <a:rPr lang="en-US" sz="12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Stateless widgets for UI</a:t>
            </a:r>
            <a:endParaRPr lang="en-US" sz="1275" dirty="0"/>
          </a:p>
          <a:p>
            <a:pPr algn="l" marL="142875" indent="-142875">
              <a:lnSpc>
                <a:spcPts val="2040"/>
              </a:lnSpc>
              <a:spcAft>
                <a:spcPts val="600"/>
              </a:spcAft>
              <a:buSzPct val="100000"/>
              <a:buChar char="•"/>
            </a:pPr>
            <a:r>
              <a:rPr lang="en-US" sz="1275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Constants:</a:t>
            </a:r>
            <a:pPr algn="l" indent="0" marL="0">
              <a:lnSpc>
                <a:spcPts val="2040"/>
              </a:lnSpc>
              <a:spcAft>
                <a:spcPts val="600"/>
              </a:spcAft>
              <a:buNone/>
            </a:pPr>
            <a:r>
              <a:rPr lang="en-US" sz="12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Centralized configuration</a:t>
            </a:r>
            <a:endParaRPr lang="en-US" sz="1275" dirty="0"/>
          </a:p>
          <a:p>
            <a:pPr algn="l" marL="142875" indent="-142875">
              <a:lnSpc>
                <a:spcPts val="2040"/>
              </a:lnSpc>
              <a:spcAft>
                <a:spcPts val="600"/>
              </a:spcAft>
              <a:buSzPct val="100000"/>
              <a:buChar char="•"/>
            </a:pPr>
            <a:r>
              <a:rPr lang="en-US" sz="1275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Async/Await:</a:t>
            </a:r>
            <a:pPr algn="l" indent="0" marL="0">
              <a:lnSpc>
                <a:spcPts val="2040"/>
              </a:lnSpc>
              <a:spcAft>
                <a:spcPts val="600"/>
              </a:spcAft>
              <a:buNone/>
            </a:pPr>
            <a:r>
              <a:rPr lang="en-US" sz="12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Proper asynchronous handling</a:t>
            </a:r>
            <a:endParaRPr lang="en-US" sz="1275" dirty="0"/>
          </a:p>
          <a:p>
            <a:pPr algn="l" marL="142875" indent="-142875">
              <a:lnSpc>
                <a:spcPts val="2040"/>
              </a:lnSpc>
              <a:spcAft>
                <a:spcPts val="600"/>
              </a:spcAft>
              <a:buSzPct val="100000"/>
              <a:buChar char="•"/>
            </a:pPr>
            <a:r>
              <a:rPr lang="en-US" sz="1275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Clean Code:</a:t>
            </a:r>
            <a:pPr algn="l" indent="0" marL="0">
              <a:lnSpc>
                <a:spcPts val="2040"/>
              </a:lnSpc>
              <a:spcAft>
                <a:spcPts val="600"/>
              </a:spcAft>
              <a:buNone/>
            </a:pPr>
            <a:r>
              <a:rPr lang="en-US" sz="12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Meaningful names, clear structure</a:t>
            </a:r>
            <a:endParaRPr lang="en-US" sz="12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5120068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spcAft>
                <a:spcPts val="1800"/>
              </a:spcAft>
              <a:buNone/>
            </a:pPr>
            <a:r>
              <a:rPr lang="en-US" sz="3000" b="1" dirty="0">
                <a:solidFill>
                  <a:srgbClr val="0175C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&amp; Key Takeaways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57200" y="1066800"/>
            <a:ext cx="8394192" cy="2513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80"/>
              </a:lnSpc>
              <a:spcAft>
                <a:spcPts val="900"/>
              </a:spcAft>
              <a:buNone/>
            </a:pPr>
            <a:r>
              <a:rPr lang="en-US" sz="165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We Learned</a:t>
            </a:r>
            <a:endParaRPr lang="en-US" sz="1650" dirty="0"/>
          </a:p>
        </p:txBody>
      </p:sp>
      <p:sp>
        <p:nvSpPr>
          <p:cNvPr id="4" name="Text 2"/>
          <p:cNvSpPr/>
          <p:nvPr/>
        </p:nvSpPr>
        <p:spPr>
          <a:xfrm>
            <a:off x="457200" y="1432471"/>
            <a:ext cx="8229600" cy="2574727"/>
          </a:xfrm>
          <a:prstGeom prst="rect">
            <a:avLst/>
          </a:prstGeom>
          <a:noFill/>
          <a:ln/>
        </p:spPr>
        <p:txBody>
          <a:bodyPr wrap="square" lIns="142875" tIns="0" rIns="0" bIns="0" rtlCol="0" anchor="t"/>
          <a:lstStyle/>
          <a:p>
            <a:pPr algn="l" marL="142875" indent="-142875">
              <a:lnSpc>
                <a:spcPts val="2040"/>
              </a:lnSpc>
              <a:spcAft>
                <a:spcPts val="600"/>
              </a:spcAft>
              <a:buSzPct val="100000"/>
              <a:buChar char="•"/>
            </a:pPr>
            <a:r>
              <a:rPr lang="en-US" sz="1275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Flutter Web:</a:t>
            </a:r>
            <a:pPr algn="l" indent="0" marL="0">
              <a:lnSpc>
                <a:spcPts val="2040"/>
              </a:lnSpc>
              <a:spcAft>
                <a:spcPts val="600"/>
              </a:spcAft>
              <a:buNone/>
            </a:pPr>
            <a:r>
              <a:rPr lang="en-US" sz="12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Building web apps with Flutter framework</a:t>
            </a:r>
            <a:endParaRPr lang="en-US" sz="1275" dirty="0"/>
          </a:p>
          <a:p>
            <a:pPr algn="l" marL="142875" indent="-142875">
              <a:lnSpc>
                <a:spcPts val="2040"/>
              </a:lnSpc>
              <a:spcAft>
                <a:spcPts val="600"/>
              </a:spcAft>
              <a:buSzPct val="100000"/>
              <a:buChar char="•"/>
            </a:pPr>
            <a:r>
              <a:rPr lang="en-US" sz="1275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Management:</a:t>
            </a:r>
            <a:pPr algn="l" indent="0" marL="0">
              <a:lnSpc>
                <a:spcPts val="2040"/>
              </a:lnSpc>
              <a:spcAft>
                <a:spcPts val="600"/>
              </a:spcAft>
              <a:buNone/>
            </a:pPr>
            <a:r>
              <a:rPr lang="en-US" sz="12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StatefulWidget with setState()</a:t>
            </a:r>
            <a:endParaRPr lang="en-US" sz="1275" dirty="0"/>
          </a:p>
          <a:p>
            <a:pPr algn="l" marL="142875" indent="-142875">
              <a:lnSpc>
                <a:spcPts val="2040"/>
              </a:lnSpc>
              <a:spcAft>
                <a:spcPts val="600"/>
              </a:spcAft>
              <a:buSzPct val="100000"/>
              <a:buChar char="•"/>
            </a:pPr>
            <a:r>
              <a:rPr lang="en-US" sz="1275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Service Architecture:</a:t>
            </a:r>
            <a:pPr algn="l" indent="0" marL="0">
              <a:lnSpc>
                <a:spcPts val="2040"/>
              </a:lnSpc>
              <a:spcAft>
                <a:spcPts val="600"/>
              </a:spcAft>
              <a:buNone/>
            </a:pPr>
            <a:r>
              <a:rPr lang="en-US" sz="12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Clean separation of concerns</a:t>
            </a:r>
            <a:endParaRPr lang="en-US" sz="1275" dirty="0"/>
          </a:p>
          <a:p>
            <a:pPr algn="l" marL="142875" indent="-142875">
              <a:lnSpc>
                <a:spcPts val="2040"/>
              </a:lnSpc>
              <a:spcAft>
                <a:spcPts val="600"/>
              </a:spcAft>
              <a:buSzPct val="100000"/>
              <a:buChar char="•"/>
            </a:pPr>
            <a:r>
              <a:rPr lang="en-US" sz="1275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JavaScript Interop:</a:t>
            </a:r>
            <a:pPr algn="l" indent="0" marL="0">
              <a:lnSpc>
                <a:spcPts val="2040"/>
              </a:lnSpc>
              <a:spcAft>
                <a:spcPts val="600"/>
              </a:spcAft>
              <a:buNone/>
            </a:pPr>
            <a:r>
              <a:rPr lang="en-US" sz="12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Bridging Dart and JavaScript</a:t>
            </a:r>
            <a:endParaRPr lang="en-US" sz="1275" dirty="0"/>
          </a:p>
          <a:p>
            <a:pPr algn="l" marL="142875" indent="-142875">
              <a:lnSpc>
                <a:spcPts val="2040"/>
              </a:lnSpc>
              <a:spcAft>
                <a:spcPts val="600"/>
              </a:spcAft>
              <a:buSzPct val="100000"/>
              <a:buChar char="•"/>
            </a:pPr>
            <a:r>
              <a:rPr lang="en-US" sz="1275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Real-Time Communication:</a:t>
            </a:r>
            <a:pPr algn="l" indent="0" marL="0">
              <a:lnSpc>
                <a:spcPts val="2040"/>
              </a:lnSpc>
              <a:spcAft>
                <a:spcPts val="600"/>
              </a:spcAft>
              <a:buNone/>
            </a:pPr>
            <a:r>
              <a:rPr lang="en-US" sz="12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postMessage API for extension integration</a:t>
            </a:r>
            <a:endParaRPr lang="en-US" sz="1275" dirty="0"/>
          </a:p>
          <a:p>
            <a:pPr algn="l" marL="142875" indent="-142875">
              <a:lnSpc>
                <a:spcPts val="2040"/>
              </a:lnSpc>
              <a:spcAft>
                <a:spcPts val="600"/>
              </a:spcAft>
              <a:buSzPct val="100000"/>
              <a:buChar char="•"/>
            </a:pPr>
            <a:r>
              <a:rPr lang="en-US" sz="1275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Modeling:</a:t>
            </a:r>
            <a:pPr algn="l" indent="0" marL="0">
              <a:lnSpc>
                <a:spcPts val="2040"/>
              </a:lnSpc>
              <a:spcAft>
                <a:spcPts val="600"/>
              </a:spcAft>
              <a:buNone/>
            </a:pPr>
            <a:r>
              <a:rPr lang="en-US" sz="12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Factory pattern and null safety</a:t>
            </a:r>
            <a:endParaRPr lang="en-US" sz="1275" dirty="0"/>
          </a:p>
          <a:p>
            <a:pPr algn="l" marL="142875" indent="-142875">
              <a:lnSpc>
                <a:spcPts val="2040"/>
              </a:lnSpc>
              <a:spcAft>
                <a:spcPts val="600"/>
              </a:spcAft>
              <a:buSzPct val="100000"/>
              <a:buChar char="•"/>
            </a:pPr>
            <a:r>
              <a:rPr lang="en-US" sz="1275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UI Composition:</a:t>
            </a:r>
            <a:pPr algn="l" indent="0" marL="0">
              <a:lnSpc>
                <a:spcPts val="2040"/>
              </a:lnSpc>
              <a:spcAft>
                <a:spcPts val="600"/>
              </a:spcAft>
              <a:buNone/>
            </a:pPr>
            <a:r>
              <a:rPr lang="en-US" sz="12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Building complex interfaces from simple widgets</a:t>
            </a:r>
            <a:endParaRPr lang="en-US" sz="1275" dirty="0"/>
          </a:p>
        </p:txBody>
      </p:sp>
      <p:sp>
        <p:nvSpPr>
          <p:cNvPr id="5" name="Text 3"/>
          <p:cNvSpPr/>
          <p:nvPr/>
        </p:nvSpPr>
        <p:spPr>
          <a:xfrm>
            <a:off x="457200" y="4159597"/>
            <a:ext cx="8229600" cy="678061"/>
          </a:xfrm>
          <a:prstGeom prst="roundRect">
            <a:avLst>
              <a:gd name="adj" fmla="val 5619"/>
            </a:avLst>
          </a:prstGeom>
          <a:solidFill>
            <a:srgbClr val="0175C2">
              <a:alpha val="10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Shape 4"/>
          <p:cNvSpPr/>
          <p:nvPr/>
        </p:nvSpPr>
        <p:spPr>
          <a:xfrm>
            <a:off x="476250" y="4159597"/>
            <a:ext cx="0" cy="678061"/>
          </a:xfrm>
          <a:prstGeom prst="line">
            <a:avLst/>
          </a:prstGeom>
          <a:noFill/>
          <a:ln w="38100">
            <a:solidFill>
              <a:srgbClr val="0175C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7700" y="4311997"/>
            <a:ext cx="8044434" cy="2589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40"/>
              </a:lnSpc>
              <a:spcAft>
                <a:spcPts val="900"/>
              </a:spcAft>
              <a:buNone/>
            </a:pPr>
            <a:r>
              <a:rPr lang="en-US" sz="1275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Core Principle:</a:t>
            </a:r>
            <a:pPr algn="l" indent="0" marL="0">
              <a:lnSpc>
                <a:spcPts val="2040"/>
              </a:lnSpc>
              <a:spcAft>
                <a:spcPts val="900"/>
              </a:spcAft>
              <a:buNone/>
            </a:pPr>
            <a:r>
              <a:rPr lang="en-US" sz="12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Clean architecture with clear boundaries between UI, business logic, and data layers</a:t>
            </a:r>
            <a:endParaRPr lang="en-US" sz="127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Browser Tab Manager - Deep Dive</dc:title>
  <dc:subject>Technical presentation on Flutter web application architecture</dc:subject>
  <dc:creator>Browser Tab Manager Team</dc:creator>
  <cp:lastModifiedBy>Browser Tab Manager Team</cp:lastModifiedBy>
  <cp:revision>1</cp:revision>
  <dcterms:created xsi:type="dcterms:W3CDTF">2025-10-26T19:39:57Z</dcterms:created>
  <dcterms:modified xsi:type="dcterms:W3CDTF">2025-10-26T19:39:57Z</dcterms:modified>
</cp:coreProperties>
</file>